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Recursive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42" Type="http://schemas.openxmlformats.org/officeDocument/2006/relationships/font" Target="fonts/Recursive-regular.fntdata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ecursive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1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1914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1914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3442768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3442768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b667caf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b667caf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b667caf9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b667caf9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b667caf9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b667caf9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b667caf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b667caf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667caf9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b667caf9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b667caf9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b667caf9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b667caf9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b667caf9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b667caf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6b667caf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b667caf9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b667caf9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0719147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0719147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b667caf9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b667caf9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b667caf9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b667caf9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b667caf9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b667caf9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b667caf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b667caf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b667caf9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6b667caf9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b667caf9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b667caf9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b667caf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b667caf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3442768a0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3442768a0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b667caf9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6b667caf9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0719148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70719148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0719147c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0719147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0719148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70719148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6b667caf9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6b667caf9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a3035ea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a3035ea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3442768a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3442768a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3442768a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3442768a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grep "e" myfile.txt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grep -e “e” myfile.txt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0719147c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0719147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a0f3172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a0f3172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b667ca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b667ca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529450" y="901050"/>
            <a:ext cx="5333400" cy="22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Puterea Liniei de Comandă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3900" cy="129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946150" y="3023125"/>
            <a:ext cx="1500" cy="10401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389800" y="2844775"/>
            <a:ext cx="5333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de Stefan Ene</a:t>
            </a:r>
            <a:endParaRPr b="1" sz="3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79" name="Google Shape;179;p22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888" y="1755838"/>
            <a:ext cx="1631824" cy="16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472" y="2525275"/>
            <a:ext cx="2900976" cy="16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93" name="Google Shape;193;p23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4463100" y="2990763"/>
            <a:ext cx="40017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“Trust me bro”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(-1 luna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" y="4207625"/>
            <a:ext cx="624380" cy="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08" name="Google Shape;208;p2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549" y="2610825"/>
            <a:ext cx="2790806" cy="18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2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050" y="1813225"/>
            <a:ext cx="1451850" cy="1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>
            <p:ph type="title"/>
          </p:nvPr>
        </p:nvSpPr>
        <p:spPr>
          <a:xfrm>
            <a:off x="4283850" y="2990775"/>
            <a:ext cx="41808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Am dat commit fara push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(-2 luni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se folosește mult pentru mai mulți oameni care lucrează la același proiect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Asa, fiecare poate sa lucreze individual, iar munca unuia nu o va suprascrie pe celălalt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foarte multe in Open-Source (toate contribuțiile se fac prin intermediul git)</a:t>
            </a:r>
            <a:endParaRPr/>
          </a:p>
        </p:txBody>
      </p:sp>
      <p:cxnSp>
        <p:nvCxnSpPr>
          <p:cNvPr id="237" name="Google Shape;237;p26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2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Colaborarea in echipa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 git este foarte usor sa dai revert la o versiune anterioara a codului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 si pentru a vedea cand un anumit bug a fost introdus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 - daca un bug e descoperit, nu ramane in cloud pana este rezolvat</a:t>
            </a:r>
            <a:endParaRPr/>
          </a:p>
        </p:txBody>
      </p:sp>
      <p:cxnSp>
        <p:nvCxnSpPr>
          <p:cNvPr id="249" name="Google Shape;249;p27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2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la versiuni anterioare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Progresul tau se salveaza gratis in cloud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lucra la acelasi proiect de pe mai multe calculatoare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arata munca ta altor oameni printr-un simplu link (in loc sa mergi la ei cu un USB)</a:t>
            </a:r>
            <a:endParaRPr/>
          </a:p>
        </p:txBody>
      </p:sp>
      <p:cxnSp>
        <p:nvCxnSpPr>
          <p:cNvPr id="261" name="Google Shape;261;p28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4" name="Google Shape;264;p2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Backup in cloud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72" name="Google Shape;272;p29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5" name="Google Shape;275;p2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25" y="1459625"/>
            <a:ext cx="2975350" cy="12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650" y="1044875"/>
            <a:ext cx="3682925" cy="2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457200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complet local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Inventat de Linus Torvalds pentru versionarea kernelului de linux</a:t>
            </a:r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4789525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in cloud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Detinut de Microsoft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proiect in git poate avea mai multe branch-uri, ca mai multi oameni sa poata lucra la features diferite simultan (fara sa isi suprascrie unul altuia munca)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default in git este “master”, iar in github este “main”</a:t>
            </a:r>
            <a:endParaRPr/>
          </a:p>
        </p:txBody>
      </p:sp>
      <p:cxnSp>
        <p:nvCxnSpPr>
          <p:cNvPr id="287" name="Google Shape;287;p30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3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Branches si Commit tree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92" name="Google Shape;292;p30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[-b]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99" name="Google Shape;299;p31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2" name="Google Shape;302;p3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820" y="894787"/>
            <a:ext cx="4554610" cy="3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Intro Commands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717275" y="995775"/>
            <a:ext cx="78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Încercați următoarele comenzi: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date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echo Hello Shell!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pwd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echo $PATH</a:t>
            </a:r>
            <a:r>
              <a:rPr lang="en">
                <a:solidFill>
                  <a:schemeClr val="dk1"/>
                </a:solidFill>
              </a:rPr>
              <a:t> sau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$Env:Path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Folosiți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">
                <a:solidFill>
                  <a:schemeClr val="dk1"/>
                </a:solidFill>
              </a:rPr>
              <a:t> și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r>
              <a:rPr lang="en">
                <a:solidFill>
                  <a:schemeClr val="dk1"/>
                </a:solidFill>
              </a:rPr>
              <a:t> să navigați prin directorii. Apoi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>
                <a:solidFill>
                  <a:schemeClr val="dk1"/>
                </a:solidFill>
              </a:rPr>
              <a:t> sau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>
                <a:solidFill>
                  <a:schemeClr val="dk1"/>
                </a:solidFill>
              </a:rPr>
              <a:t> să vedeți conținutul directorului actual.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310" name="Google Shape;310;p32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3" name="Google Shape;313;p3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log [--oneline] [-n numar_commits]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stash [pop]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[commit hash]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…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stash pop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si… rollforward?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16" name="Google Shape;316;p32"/>
          <p:cNvSpPr txBox="1"/>
          <p:nvPr>
            <p:ph idx="1" type="body"/>
          </p:nvPr>
        </p:nvSpPr>
        <p:spPr>
          <a:xfrm>
            <a:off x="717275" y="1444800"/>
            <a:ext cx="8520600" cy="22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Fiecare commit in git creeaza un nou checkpoint pe branch-ul curent la care se poate reveni ulterior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identificate prin hash-uri specifice, pe care le poți vedea prin git log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HEAD se refera la ultimul commit (fata de punctul curent in commit tree)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23" name="Google Shape;323;p33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 branch-urilor unui proiect poate fi diferită între local si remote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din cloud are de obicei prioritate fata de cel local (daca doua branch-uri sunt diferite, intai dai pull si mai apoi push)</a:t>
            </a: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p3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Local / Remote branches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29" name="Google Shape;329;p33"/>
          <p:cNvSpPr txBox="1"/>
          <p:nvPr>
            <p:ph type="title"/>
          </p:nvPr>
        </p:nvSpPr>
        <p:spPr>
          <a:xfrm>
            <a:off x="315800" y="3113550"/>
            <a:ext cx="85206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fetch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pull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push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remote -v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36" name="Google Shape;336;p34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git, modificările trec prin mai multe etape înainte de a fi integrate într-o nouă versiune a proiectului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După ce faci niște modificări, întâi adaugi schimbările care vrei sa devina oficiale în “staging” (cu git add), iar apoi le integrezi in proiect cu un “commit” (cu git commit)</a:t>
            </a:r>
            <a:endParaRPr sz="1700"/>
          </a:p>
        </p:txBody>
      </p:sp>
      <p:cxnSp>
        <p:nvCxnSpPr>
          <p:cNvPr id="337" name="Google Shape;337;p34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p3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Staging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status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add [filepath]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commit -m [commit message]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Dupa fiecare commit, schimbările tale sunt combinate cu codul original pentru a scoate o nouă versiune a codului (un nou “commit”)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Merging poate fi între doua branch-uri separate, sau în cadrul aceluiași branch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Daca se face merge intre doua branch-uri care au modificat aceeasi linie de cod, se declanseaza un merge conflict (git nu stie ce versiune sa aleaga)</a:t>
            </a:r>
            <a:endParaRPr/>
          </a:p>
        </p:txBody>
      </p:sp>
      <p:cxnSp>
        <p:nvCxnSpPr>
          <p:cNvPr id="350" name="Google Shape;350;p35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3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 merge între doua branch-uri diferite de obicei se face printr-un Pull Request (efectiv, o cerere de combinare)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foarte utile în echipe mai mari, unde codul poate fi verificat de către alți membri ai echipei înainte de a-l integra in produs (sau de catre github workflows)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 sunt rezolvate greșeli in cod si merge conflicts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 se contribuie in general la proiecte Open Source</a:t>
            </a:r>
            <a:endParaRPr sz="1700"/>
          </a:p>
        </p:txBody>
      </p:sp>
      <p:cxnSp>
        <p:nvCxnSpPr>
          <p:cNvPr id="362" name="Google Shape;362;p36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3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Pull Requests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Cosmarul fiecarui programator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 doua branch-uri modifica aceeasi linie de cod in feluri diferite, git nu stie care dintre modificari trebuie pastrata (uneori trebuie ambele)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Trebuie verificat de mana de catre un programator inainte de a putea da merge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pot pierde saptamani bune de munca din neatentie (alegi modificarea proasta)</a:t>
            </a:r>
            <a:endParaRPr/>
          </a:p>
        </p:txBody>
      </p:sp>
      <p:cxnSp>
        <p:nvCxnSpPr>
          <p:cNvPr id="374" name="Google Shape;374;p37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7" name="Google Shape;377;p3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Merge conflicts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Practic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se invata prin practica.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Scopul este simularea unui merge conflict, ca primul vostru conflict sa nu puna in pericol zeci de ore de munca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a face situatia putin interesanta, o sa folosim codul pe care ati lucrat pana acum la cursul de Python.</a:t>
            </a:r>
            <a:endParaRPr/>
          </a:p>
        </p:txBody>
      </p:sp>
      <p:cxnSp>
        <p:nvCxnSpPr>
          <p:cNvPr id="386" name="Google Shape;386;p38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3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Practic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717275" y="919575"/>
            <a:ext cx="85206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Exercițiu de Git: Rezolvarea unui Conflict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Vom lucra în repo-ul nostru de cod: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Creați un fișier, ex: myfile.txt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CHECKPOINT</a:t>
            </a:r>
            <a:r>
              <a:rPr lang="en">
                <a:solidFill>
                  <a:schemeClr val="dk1"/>
                </a:solidFill>
              </a:rPr>
              <a:t>: git add, git commit, git push împreună cu restul clasei.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Creați un branch nou: git branch &lt;name&gt;, git checkout &lt;name&gt;.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Schimbați conținutul </a:t>
            </a:r>
            <a:r>
              <a:rPr lang="en">
                <a:solidFill>
                  <a:schemeClr val="dk1"/>
                </a:solidFill>
              </a:rPr>
              <a:t>fișierului</a:t>
            </a:r>
            <a:r>
              <a:rPr lang="en">
                <a:solidFill>
                  <a:schemeClr val="dk1"/>
                </a:solidFill>
              </a:rPr>
              <a:t> nou creat și dați push schimbării.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Schimbați la main branch și modificați același fișier.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Faceți un git merge în main cu noul branch.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" name="Google Shape;400;p3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720000" y="4177875"/>
            <a:ext cx="739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BOOOM</a:t>
            </a:r>
            <a:r>
              <a:rPr lang="en" sz="1800">
                <a:solidFill>
                  <a:schemeClr val="dk1"/>
                </a:solidFill>
              </a:rPr>
              <a:t>: Conflict. Cum putem să rezolvăm conflictul?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08" name="Google Shape;408;p40"/>
          <p:cNvSpPr txBox="1"/>
          <p:nvPr>
            <p:ph idx="1" type="body"/>
          </p:nvPr>
        </p:nvSpPr>
        <p:spPr>
          <a:xfrm>
            <a:off x="717275" y="1443475"/>
            <a:ext cx="8520600" cy="31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Workflows se folosesc pentru a executa automat un anumit cod inainte sau dupa a da push, pull, merge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Deseori sunt folosite pentru a verifica dacă un cod este corect înainte de a da merge (il ruleaza intr-un VM)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SaaS, workflows se folosesc sa updateze automat codul din cloud când se fac schimbări la produs (ceva mai complicat, tine de DevOps)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[Demo]</a:t>
            </a:r>
            <a:endParaRPr/>
          </a:p>
        </p:txBody>
      </p:sp>
      <p:cxnSp>
        <p:nvCxnSpPr>
          <p:cNvPr id="409" name="Google Shape;409;p40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2" name="Google Shape;412;p4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Automatizarea unor workflows din proiect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725000" y="1771063"/>
            <a:ext cx="85206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CI/CD cu 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Actions</a:t>
            </a:r>
            <a:endParaRPr/>
          </a:p>
        </p:txBody>
      </p:sp>
      <p:cxnSp>
        <p:nvCxnSpPr>
          <p:cNvPr id="421" name="Google Shape;421;p41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4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4" name="Google Shape;424;p4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Automatizarea unor workflows din proiect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00" y="3731350"/>
            <a:ext cx="7051653" cy="6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4274" y="1335765"/>
            <a:ext cx="5030323" cy="212221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/>
          <p:nvPr/>
        </p:nvSpPr>
        <p:spPr>
          <a:xfrm rot="-5400000">
            <a:off x="7468600" y="3658763"/>
            <a:ext cx="432900" cy="785100"/>
          </a:xfrm>
          <a:prstGeom prst="upArrow">
            <a:avLst>
              <a:gd fmla="val 18630" name="adj1"/>
              <a:gd fmla="val 59457" name="adj2"/>
            </a:avLst>
          </a:prstGeom>
          <a:solidFill>
            <a:srgbClr val="63D297"/>
          </a:solidFill>
          <a:ln cap="flat" cmpd="sng" w="9525">
            <a:solidFill>
              <a:srgbClr val="4BA1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Command Line Basics 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3792900" y="484850"/>
            <a:ext cx="4857000" cy="12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4677350" y="3558750"/>
            <a:ext cx="3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TOTUL este un Fişier</a:t>
            </a:r>
            <a:endParaRPr b="1"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34900" y="976175"/>
            <a:ext cx="41166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Exista un fișier . si .. in fiecare folder. Ce înseamnă aceste fișiere?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 sa vedem toate fișierele,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-a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 vedem permisiunile tuturor fișierelor (read, write, execute) si marimea in bytes,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icacls &lt;filename&gt;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Extra: sa vedem toate fișierele cu permisiuni &amp; marimi, folosiți: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-la 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251500" y="889500"/>
            <a:ext cx="49377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Încearcă următoarele comenzi: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mkdir &lt;foldername&gt;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“” &gt; &lt;newfilename&gt;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cat &lt;filename&gt;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5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Folosiți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5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frecvent sa validati statusul folderului actual și a fișierelor dinăuntru.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Scripturile </a:t>
            </a:r>
            <a:r>
              <a:rPr lang="en" sz="1800">
                <a:solidFill>
                  <a:srgbClr val="616161"/>
                </a:solidFill>
                <a:latin typeface="Courier New"/>
                <a:ea typeface="Courier New"/>
                <a:cs typeface="Courier New"/>
                <a:sym typeface="Courier New"/>
              </a:rPr>
              <a:t>.yml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se pun in folderul .github/workflows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Exemplu: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(scris in CS24 repo)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4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4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9" name="Google Shape;439;p4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Automatizarea unor workflows din proiect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441" name="Google Shape;44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575" y="1595350"/>
            <a:ext cx="3801900" cy="301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2"/>
          <p:cNvCxnSpPr/>
          <p:nvPr/>
        </p:nvCxnSpPr>
        <p:spPr>
          <a:xfrm>
            <a:off x="2986325" y="2047125"/>
            <a:ext cx="704400" cy="14700"/>
          </a:xfrm>
          <a:prstGeom prst="straightConnector1">
            <a:avLst/>
          </a:prstGeom>
          <a:noFill/>
          <a:ln cap="flat" cmpd="sng" w="38100">
            <a:solidFill>
              <a:srgbClr val="4BA17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42"/>
          <p:cNvCxnSpPr/>
          <p:nvPr/>
        </p:nvCxnSpPr>
        <p:spPr>
          <a:xfrm>
            <a:off x="2986325" y="2250900"/>
            <a:ext cx="704400" cy="14700"/>
          </a:xfrm>
          <a:prstGeom prst="straightConnector1">
            <a:avLst/>
          </a:prstGeom>
          <a:noFill/>
          <a:ln cap="flat" cmpd="sng" w="38100">
            <a:solidFill>
              <a:srgbClr val="4BA17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4" name="Google Shape;444;p42"/>
          <p:cNvCxnSpPr/>
          <p:nvPr/>
        </p:nvCxnSpPr>
        <p:spPr>
          <a:xfrm>
            <a:off x="2986325" y="3129700"/>
            <a:ext cx="704400" cy="14700"/>
          </a:xfrm>
          <a:prstGeom prst="straightConnector1">
            <a:avLst/>
          </a:prstGeom>
          <a:noFill/>
          <a:ln cap="flat" cmpd="sng" w="38100">
            <a:solidFill>
              <a:srgbClr val="4BA17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4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4" name="Google Shape;454;p4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Alte comenzi git utile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56" name="Google Shape;456;p43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lazygit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squash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rebase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bisect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465" name="Google Shape;465;p44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466" name="Google Shape;46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4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70" name="Google Shape;470;p44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44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4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Redirecționarea Outputului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flipH="1" rot="10800000">
            <a:off x="4891575" y="408850"/>
            <a:ext cx="3758400" cy="4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43975" y="1170125"/>
            <a:ext cx="4761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Încearcă următorul exercițiu: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Navighează la un fișier cunoscut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“” &gt; test.txt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(optional)</a:t>
            </a:r>
            <a:endParaRPr sz="1800">
              <a:solidFill>
                <a:schemeClr val="dk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echo Hello &gt;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cat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type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(later)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rm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del test.txt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 pare ca s-a intamplat în interiorul fișierului abia creat?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986950" y="782100"/>
            <a:ext cx="4169400" cy="4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 putem face cu operatorul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</a:rPr>
              <a:t>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linia noastra de comanda shell: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Redirecționarea outputului standard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Redirect erorilor standard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Copierea/redenumirea fișierelor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Încearca sa copiati continutul fisierului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din exercițiul anterior într-un nou fișier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testcpy.txt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 operatorul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 redirectare.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Searching Commands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flipH="1" rot="10800000">
            <a:off x="3792900" y="484850"/>
            <a:ext cx="4857000" cy="12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11700" y="9238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Să dai search prin fișiere, folosim comanda grep ca atare: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grep &lt;flags&gt; '&lt;regular expression&gt;' &lt;filename&gt;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sau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findstr &lt;search-string&gt; &lt;filename&gt;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pentru Windows CMD.</a:t>
            </a:r>
            <a:endParaRPr sz="1800">
              <a:solidFill>
                <a:schemeClr val="lt1"/>
              </a:solidFill>
              <a:highlight>
                <a:srgbClr val="2027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574525" y="12815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Încercați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următoarele exerciții: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după toate “e”-urile dintr-un fișier txt file (sau alt format de fișier, dar nu un folder)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BONUS: Găsiți opțiunile comenzii grep și printați toate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liniile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care conțin “e” dintr-un fișier folosit în #1.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Hint: Comenzile au argumente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Permisiunile Unui Fișier (Linux) 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 flipH="1" rot="10800000">
            <a:off x="5528400" y="485050"/>
            <a:ext cx="3121800" cy="4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343975" y="636725"/>
            <a:ext cx="38595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Toate fișierele pot avea permisiuni de read, write, execute, sau o combinatie. Comanda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chmod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(abrev. de la </a:t>
            </a: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mode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poate fi folosită să schimbe permisiunile.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vedea permisiunile fișierelor din folder cu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ls -l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625125" y="637025"/>
            <a:ext cx="4169400" cy="4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Fișiere sunt de tipul extensiei lor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verifica permisiunile fișierelor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Ex: putem face fișierul eXecutabil :)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 chmod +x &lt;filename&gt;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Putem scrie comenzi de Bash în acest fișier, pe care le putem rula folosind sintaxa de </a:t>
            </a:r>
            <a:r>
              <a:rPr lang="en" sz="1800">
                <a:solidFill>
                  <a:schemeClr val="lt1"/>
                </a:solidFill>
                <a:highlight>
                  <a:srgbClr val="202729"/>
                </a:highlight>
                <a:latin typeface="Courier New"/>
                <a:ea typeface="Courier New"/>
                <a:cs typeface="Courier New"/>
                <a:sym typeface="Courier New"/>
              </a:rPr>
              <a:t>$ ./[filename]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2997" l="0" r="0" t="0"/>
          <a:stretch/>
        </p:blipFill>
        <p:spPr>
          <a:xfrm>
            <a:off x="343975" y="3079350"/>
            <a:ext cx="3859500" cy="1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ctrTitle"/>
          </p:nvPr>
        </p:nvSpPr>
        <p:spPr>
          <a:xfrm>
            <a:off x="1507775" y="356675"/>
            <a:ext cx="5333400" cy="22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Git Power 101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7" name="Google Shape;147;p19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ctrTitle"/>
          </p:nvPr>
        </p:nvSpPr>
        <p:spPr>
          <a:xfrm>
            <a:off x="2389800" y="2463775"/>
            <a:ext cx="53334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de Remus Rughinis</a:t>
            </a:r>
            <a:endParaRPr b="1" sz="3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Cuprins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 ce git?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Poveste personala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Aplicații pentru lucru în echipa - FOSS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Rollback ușor la versiuni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GitHub: Salvarea codului în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Concepte din git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Branches si commit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Local / remote branches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Pull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Merge 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Lucru practic</a:t>
            </a:r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275" y="1966327"/>
            <a:ext cx="3303450" cy="1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825" y="1571175"/>
            <a:ext cx="3037775" cy="2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